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 id="264" r:id="rId42"/>
    <p:sldId id="265" r:id="rId43"/>
    <p:sldId id="266" r:id="rId44"/>
    <p:sldId id="267" r:id="rId45"/>
    <p:sldId id="268" r:id="rId46"/>
    <p:sldId id="269" r:id="rId4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right Retro" charset="1" panose="00000000000000000000"/>
      <p:regular r:id="rId10"/>
    </p:embeddedFont>
    <p:embeddedFont>
      <p:font typeface="Bright Retro Italics" charset="1" panose="00000000000000000000"/>
      <p:regular r:id="rId11"/>
    </p:embeddedFont>
    <p:embeddedFont>
      <p:font typeface="Kulachat Slab" charset="1" panose="00000000000000000000"/>
      <p:regular r:id="rId12"/>
    </p:embeddedFont>
    <p:embeddedFont>
      <p:font typeface="Kulachat Slab Bold" charset="1" panose="00000000000000000000"/>
      <p:regular r:id="rId13"/>
    </p:embeddedFont>
    <p:embeddedFont>
      <p:font typeface="Kulachat Slab Italics" charset="1" panose="00000000000000000000"/>
      <p:regular r:id="rId14"/>
    </p:embeddedFont>
    <p:embeddedFont>
      <p:font typeface="Kulachat Slab Bold Italics" charset="1" panose="00000000000000000000"/>
      <p:regular r:id="rId15"/>
    </p:embeddedFont>
    <p:embeddedFont>
      <p:font typeface="Kulachat Slab Thin" charset="1" panose="02000203000000000000"/>
      <p:regular r:id="rId16"/>
    </p:embeddedFont>
    <p:embeddedFont>
      <p:font typeface="Kulachat Slab Thin Italics" charset="1" panose="02000203000000000000"/>
      <p:regular r:id="rId17"/>
    </p:embeddedFont>
    <p:embeddedFont>
      <p:font typeface="Kulachat Slab Light" charset="1" panose="00000000000000000000"/>
      <p:regular r:id="rId18"/>
    </p:embeddedFont>
    <p:embeddedFont>
      <p:font typeface="Kulachat Slab Light Italics" charset="1" panose="00000000000000000000"/>
      <p:regular r:id="rId19"/>
    </p:embeddedFont>
    <p:embeddedFont>
      <p:font typeface="Kulachat Slab Medium" charset="1" panose="00000000000000000000"/>
      <p:regular r:id="rId20"/>
    </p:embeddedFont>
    <p:embeddedFont>
      <p:font typeface="Kulachat Slab Medium Italics" charset="1" panose="00000000000000000000"/>
      <p:regular r:id="rId21"/>
    </p:embeddedFont>
    <p:embeddedFont>
      <p:font typeface="Kulachat Slab Semi-Bold" charset="1" panose="00000000000000000000"/>
      <p:regular r:id="rId22"/>
    </p:embeddedFont>
    <p:embeddedFont>
      <p:font typeface="Kulachat Slab Semi-Bold Italics" charset="1" panose="00000000000000000000"/>
      <p:regular r:id="rId23"/>
    </p:embeddedFont>
    <p:embeddedFont>
      <p:font typeface="Kulachat Slab Ultra-Bold" charset="1" panose="00000000000000000000"/>
      <p:regular r:id="rId24"/>
    </p:embeddedFont>
    <p:embeddedFont>
      <p:font typeface="Kulachat Slab Ultra-Bold Italics" charset="1" panose="00000000000000000000"/>
      <p:regular r:id="rId25"/>
    </p:embeddedFont>
    <p:embeddedFont>
      <p:font typeface="Kulachat Slab Heavy" charset="1" panose="02000A03000000000000"/>
      <p:regular r:id="rId26"/>
    </p:embeddedFont>
    <p:embeddedFont>
      <p:font typeface="Kulachat Slab Heavy Italics" charset="1" panose="02000A03000000000000"/>
      <p:regular r:id="rId27"/>
    </p:embeddedFont>
    <p:embeddedFont>
      <p:font typeface="Canva Sans" charset="1" panose="020B0503030501040103"/>
      <p:regular r:id="rId28"/>
    </p:embeddedFont>
    <p:embeddedFont>
      <p:font typeface="Canva Sans Bold" charset="1" panose="020B0803030501040103"/>
      <p:regular r:id="rId29"/>
    </p:embeddedFont>
    <p:embeddedFont>
      <p:font typeface="Canva Sans Italics" charset="1" panose="020B0503030501040103"/>
      <p:regular r:id="rId30"/>
    </p:embeddedFont>
    <p:embeddedFont>
      <p:font typeface="Canva Sans Bold Italics" charset="1" panose="020B0803030501040103"/>
      <p:regular r:id="rId31"/>
    </p:embeddedFont>
    <p:embeddedFont>
      <p:font typeface="Canva Sans Medium" charset="1" panose="020B0603030501040103"/>
      <p:regular r:id="rId32"/>
    </p:embeddedFont>
    <p:embeddedFont>
      <p:font typeface="Canva Sans Medium Italics" charset="1" panose="020B0603030501040103"/>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45" Target="slides/slide12.xml" Type="http://schemas.openxmlformats.org/officeDocument/2006/relationships/slide"/><Relationship Id="rId46" Target="slides/slide13.xml" Type="http://schemas.openxmlformats.org/officeDocument/2006/relationships/slide"/><Relationship Id="rId47" Target="slides/slide14.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jpeg>
</file>

<file path=ppt/media/image23.jpeg>
</file>

<file path=ppt/media/image24.jpeg>
</file>

<file path=ppt/media/image25.jpeg>
</file>

<file path=ppt/media/image26.png>
</file>

<file path=ppt/media/image27.pn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3.jpeg" Type="http://schemas.openxmlformats.org/officeDocument/2006/relationships/image"/><Relationship Id="rId4" Target="../media/image2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7.png" Type="http://schemas.openxmlformats.org/officeDocument/2006/relationships/image"/><Relationship Id="rId4" Target="../media/image18.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974185" y="207118"/>
            <a:ext cx="14282479" cy="9872764"/>
          </a:xfrm>
          <a:custGeom>
            <a:avLst/>
            <a:gdLst/>
            <a:ahLst/>
            <a:cxnLst/>
            <a:rect r="r" b="b" t="t" l="l"/>
            <a:pathLst>
              <a:path h="9872764" w="14282479">
                <a:moveTo>
                  <a:pt x="0" y="0"/>
                </a:moveTo>
                <a:lnTo>
                  <a:pt x="14282480" y="0"/>
                </a:lnTo>
                <a:lnTo>
                  <a:pt x="14282480" y="9872764"/>
                </a:lnTo>
                <a:lnTo>
                  <a:pt x="0" y="9872764"/>
                </a:lnTo>
                <a:lnTo>
                  <a:pt x="0" y="0"/>
                </a:lnTo>
                <a:close/>
              </a:path>
            </a:pathLst>
          </a:custGeom>
          <a:blipFill>
            <a:blip r:embed="rId3"/>
            <a:stretch>
              <a:fillRect l="0" t="0" r="0" b="0"/>
            </a:stretch>
          </a:blipFill>
        </p:spPr>
      </p:sp>
      <p:sp>
        <p:nvSpPr>
          <p:cNvPr name="Freeform 4" id="4"/>
          <p:cNvSpPr/>
          <p:nvPr/>
        </p:nvSpPr>
        <p:spPr>
          <a:xfrm flipH="true" flipV="false" rot="0">
            <a:off x="2701019" y="2100009"/>
            <a:ext cx="2300793" cy="3234859"/>
          </a:xfrm>
          <a:custGeom>
            <a:avLst/>
            <a:gdLst/>
            <a:ahLst/>
            <a:cxnLst/>
            <a:rect r="r" b="b" t="t" l="l"/>
            <a:pathLst>
              <a:path h="3234859" w="2300793">
                <a:moveTo>
                  <a:pt x="2300794" y="0"/>
                </a:moveTo>
                <a:lnTo>
                  <a:pt x="0" y="0"/>
                </a:lnTo>
                <a:lnTo>
                  <a:pt x="0" y="3234859"/>
                </a:lnTo>
                <a:lnTo>
                  <a:pt x="2300794" y="3234859"/>
                </a:lnTo>
                <a:lnTo>
                  <a:pt x="2300794" y="0"/>
                </a:lnTo>
                <a:close/>
              </a:path>
            </a:pathLst>
          </a:custGeom>
          <a:blipFill>
            <a:blip r:embed="rId4"/>
            <a:stretch>
              <a:fillRect l="0" t="0" r="0" b="0"/>
            </a:stretch>
          </a:blipFill>
        </p:spPr>
      </p:sp>
      <p:sp>
        <p:nvSpPr>
          <p:cNvPr name="TextBox 5" id="5"/>
          <p:cNvSpPr txBox="true"/>
          <p:nvPr/>
        </p:nvSpPr>
        <p:spPr>
          <a:xfrm rot="0">
            <a:off x="5091716" y="3187880"/>
            <a:ext cx="8047419" cy="3482614"/>
          </a:xfrm>
          <a:prstGeom prst="rect">
            <a:avLst/>
          </a:prstGeom>
        </p:spPr>
        <p:txBody>
          <a:bodyPr anchor="t" rtlCol="false" tIns="0" lIns="0" bIns="0" rIns="0">
            <a:spAutoFit/>
          </a:bodyPr>
          <a:lstStyle/>
          <a:p>
            <a:pPr algn="ctr">
              <a:lnSpc>
                <a:spcPts val="6694"/>
              </a:lnSpc>
            </a:pPr>
            <a:r>
              <a:rPr lang="en-US" sz="8367">
                <a:solidFill>
                  <a:srgbClr val="4D3527"/>
                </a:solidFill>
                <a:latin typeface="Bright Retro"/>
              </a:rPr>
              <a:t>Compassionate Animal Adoption And E-Commerce Platform</a:t>
            </a:r>
          </a:p>
        </p:txBody>
      </p:sp>
      <p:sp>
        <p:nvSpPr>
          <p:cNvPr name="TextBox 6" id="6"/>
          <p:cNvSpPr txBox="true"/>
          <p:nvPr/>
        </p:nvSpPr>
        <p:spPr>
          <a:xfrm rot="0">
            <a:off x="4145669" y="7426326"/>
            <a:ext cx="9996663" cy="784223"/>
          </a:xfrm>
          <a:prstGeom prst="rect">
            <a:avLst/>
          </a:prstGeom>
        </p:spPr>
        <p:txBody>
          <a:bodyPr anchor="t" rtlCol="false" tIns="0" lIns="0" bIns="0" rIns="0">
            <a:spAutoFit/>
          </a:bodyPr>
          <a:lstStyle/>
          <a:p>
            <a:pPr algn="ctr">
              <a:lnSpc>
                <a:spcPts val="5599"/>
              </a:lnSpc>
            </a:pPr>
            <a:r>
              <a:rPr lang="en-US" sz="6999">
                <a:solidFill>
                  <a:srgbClr val="4D3527"/>
                </a:solidFill>
                <a:latin typeface="Bright Retro"/>
              </a:rPr>
              <a:t>Presented by Team Pentagons</a:t>
            </a:r>
          </a:p>
        </p:txBody>
      </p:sp>
      <p:sp>
        <p:nvSpPr>
          <p:cNvPr name="Freeform 7" id="7"/>
          <p:cNvSpPr/>
          <p:nvPr/>
        </p:nvSpPr>
        <p:spPr>
          <a:xfrm flipH="false" flipV="false" rot="0">
            <a:off x="13233645" y="1527641"/>
            <a:ext cx="2300793" cy="3234859"/>
          </a:xfrm>
          <a:custGeom>
            <a:avLst/>
            <a:gdLst/>
            <a:ahLst/>
            <a:cxnLst/>
            <a:rect r="r" b="b" t="t" l="l"/>
            <a:pathLst>
              <a:path h="3234859" w="2300793">
                <a:moveTo>
                  <a:pt x="0" y="0"/>
                </a:moveTo>
                <a:lnTo>
                  <a:pt x="2300793" y="0"/>
                </a:lnTo>
                <a:lnTo>
                  <a:pt x="2300793" y="3234859"/>
                </a:lnTo>
                <a:lnTo>
                  <a:pt x="0" y="3234859"/>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5260271" y="2518466"/>
            <a:ext cx="11044717" cy="7048472"/>
          </a:xfrm>
          <a:custGeom>
            <a:avLst/>
            <a:gdLst/>
            <a:ahLst/>
            <a:cxnLst/>
            <a:rect r="r" b="b" t="t" l="l"/>
            <a:pathLst>
              <a:path h="7048472" w="11044717">
                <a:moveTo>
                  <a:pt x="0" y="0"/>
                </a:moveTo>
                <a:lnTo>
                  <a:pt x="11044716" y="0"/>
                </a:lnTo>
                <a:lnTo>
                  <a:pt x="11044716" y="7048472"/>
                </a:lnTo>
                <a:lnTo>
                  <a:pt x="0" y="7048472"/>
                </a:lnTo>
                <a:lnTo>
                  <a:pt x="0" y="0"/>
                </a:lnTo>
                <a:close/>
              </a:path>
            </a:pathLst>
          </a:custGeom>
          <a:blipFill>
            <a:blip r:embed="rId3"/>
            <a:stretch>
              <a:fillRect l="-10555" t="0" r="-2897" b="0"/>
            </a:stretch>
          </a:blipFill>
        </p:spPr>
      </p:sp>
      <p:sp>
        <p:nvSpPr>
          <p:cNvPr name="TextBox 4" id="4"/>
          <p:cNvSpPr txBox="true"/>
          <p:nvPr/>
        </p:nvSpPr>
        <p:spPr>
          <a:xfrm rot="0">
            <a:off x="1028700" y="1686600"/>
            <a:ext cx="5616149" cy="2035207"/>
          </a:xfrm>
          <a:prstGeom prst="rect">
            <a:avLst/>
          </a:prstGeom>
        </p:spPr>
        <p:txBody>
          <a:bodyPr anchor="t" rtlCol="false" tIns="0" lIns="0" bIns="0" rIns="0">
            <a:spAutoFit/>
          </a:bodyPr>
          <a:lstStyle/>
          <a:p>
            <a:pPr>
              <a:lnSpc>
                <a:spcPts val="7600"/>
              </a:lnSpc>
            </a:pPr>
            <a:r>
              <a:rPr lang="en-US" sz="9500">
                <a:solidFill>
                  <a:srgbClr val="4D3527"/>
                </a:solidFill>
                <a:latin typeface="Bright Retro"/>
              </a:rPr>
              <a:t>Donation</a:t>
            </a:r>
          </a:p>
          <a:p>
            <a:pPr>
              <a:lnSpc>
                <a:spcPts val="7600"/>
              </a:lnSpc>
            </a:pPr>
            <a:r>
              <a:rPr lang="en-US" sz="9500">
                <a:solidFill>
                  <a:srgbClr val="4D3527"/>
                </a:solidFill>
                <a:latin typeface="Bright Retro"/>
              </a:rPr>
              <a:t>Section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9263751" y="5326380"/>
            <a:ext cx="7995549" cy="4757895"/>
          </a:xfrm>
          <a:custGeom>
            <a:avLst/>
            <a:gdLst/>
            <a:ahLst/>
            <a:cxnLst/>
            <a:rect r="r" b="b" t="t" l="l"/>
            <a:pathLst>
              <a:path h="4757895" w="7995549">
                <a:moveTo>
                  <a:pt x="0" y="0"/>
                </a:moveTo>
                <a:lnTo>
                  <a:pt x="7995549" y="0"/>
                </a:lnTo>
                <a:lnTo>
                  <a:pt x="7995549" y="4757895"/>
                </a:lnTo>
                <a:lnTo>
                  <a:pt x="0" y="4757895"/>
                </a:lnTo>
                <a:lnTo>
                  <a:pt x="0" y="0"/>
                </a:lnTo>
                <a:close/>
              </a:path>
            </a:pathLst>
          </a:custGeom>
          <a:blipFill>
            <a:blip r:embed="rId3"/>
            <a:stretch>
              <a:fillRect l="0" t="-91" r="-5982" b="-91"/>
            </a:stretch>
          </a:blipFill>
        </p:spPr>
      </p:sp>
      <p:sp>
        <p:nvSpPr>
          <p:cNvPr name="Freeform 4" id="4"/>
          <p:cNvSpPr/>
          <p:nvPr/>
        </p:nvSpPr>
        <p:spPr>
          <a:xfrm flipH="false" flipV="false" rot="0">
            <a:off x="9144000" y="160341"/>
            <a:ext cx="8388955" cy="4718787"/>
          </a:xfrm>
          <a:custGeom>
            <a:avLst/>
            <a:gdLst/>
            <a:ahLst/>
            <a:cxnLst/>
            <a:rect r="r" b="b" t="t" l="l"/>
            <a:pathLst>
              <a:path h="4718787" w="8388955">
                <a:moveTo>
                  <a:pt x="0" y="0"/>
                </a:moveTo>
                <a:lnTo>
                  <a:pt x="8388955" y="0"/>
                </a:lnTo>
                <a:lnTo>
                  <a:pt x="8388955" y="4718787"/>
                </a:lnTo>
                <a:lnTo>
                  <a:pt x="0" y="4718787"/>
                </a:lnTo>
                <a:lnTo>
                  <a:pt x="0" y="0"/>
                </a:lnTo>
                <a:close/>
              </a:path>
            </a:pathLst>
          </a:custGeom>
          <a:blipFill>
            <a:blip r:embed="rId4"/>
            <a:stretch>
              <a:fillRect l="0" t="0" r="0" b="0"/>
            </a:stretch>
          </a:blipFill>
        </p:spPr>
      </p:sp>
      <p:sp>
        <p:nvSpPr>
          <p:cNvPr name="TextBox 5" id="5"/>
          <p:cNvSpPr txBox="true"/>
          <p:nvPr/>
        </p:nvSpPr>
        <p:spPr>
          <a:xfrm rot="0">
            <a:off x="1874520" y="1400175"/>
            <a:ext cx="5616149" cy="2083464"/>
          </a:xfrm>
          <a:prstGeom prst="rect">
            <a:avLst/>
          </a:prstGeom>
        </p:spPr>
        <p:txBody>
          <a:bodyPr anchor="t" rtlCol="false" tIns="0" lIns="0" bIns="0" rIns="0">
            <a:spAutoFit/>
          </a:bodyPr>
          <a:lstStyle/>
          <a:p>
            <a:pPr>
              <a:lnSpc>
                <a:spcPts val="7760"/>
              </a:lnSpc>
            </a:pPr>
            <a:r>
              <a:rPr lang="en-US" sz="9700">
                <a:solidFill>
                  <a:srgbClr val="4D3527"/>
                </a:solidFill>
                <a:latin typeface="Bright Retro"/>
              </a:rPr>
              <a:t>Shop Section</a:t>
            </a:r>
          </a:p>
        </p:txBody>
      </p:sp>
      <p:sp>
        <p:nvSpPr>
          <p:cNvPr name="TextBox 6" id="6"/>
          <p:cNvSpPr txBox="true"/>
          <p:nvPr/>
        </p:nvSpPr>
        <p:spPr>
          <a:xfrm rot="0">
            <a:off x="1638300" y="6849333"/>
            <a:ext cx="5616149" cy="2083464"/>
          </a:xfrm>
          <a:prstGeom prst="rect">
            <a:avLst/>
          </a:prstGeom>
        </p:spPr>
        <p:txBody>
          <a:bodyPr anchor="t" rtlCol="false" tIns="0" lIns="0" bIns="0" rIns="0">
            <a:spAutoFit/>
          </a:bodyPr>
          <a:lstStyle/>
          <a:p>
            <a:pPr>
              <a:lnSpc>
                <a:spcPts val="7760"/>
              </a:lnSpc>
            </a:pPr>
            <a:r>
              <a:rPr lang="en-US" sz="9700">
                <a:solidFill>
                  <a:srgbClr val="4D3527"/>
                </a:solidFill>
                <a:latin typeface="Bright Retro"/>
              </a:rPr>
              <a:t>Shopping Cart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3610212" y="2456642"/>
            <a:ext cx="12530617" cy="6333835"/>
          </a:xfrm>
          <a:custGeom>
            <a:avLst/>
            <a:gdLst/>
            <a:ahLst/>
            <a:cxnLst/>
            <a:rect r="r" b="b" t="t" l="l"/>
            <a:pathLst>
              <a:path h="6333835" w="12530617">
                <a:moveTo>
                  <a:pt x="0" y="0"/>
                </a:moveTo>
                <a:lnTo>
                  <a:pt x="12530616" y="0"/>
                </a:lnTo>
                <a:lnTo>
                  <a:pt x="12530616" y="6333836"/>
                </a:lnTo>
                <a:lnTo>
                  <a:pt x="0" y="6333836"/>
                </a:lnTo>
                <a:lnTo>
                  <a:pt x="0" y="0"/>
                </a:lnTo>
                <a:close/>
              </a:path>
            </a:pathLst>
          </a:custGeom>
          <a:blipFill>
            <a:blip r:embed="rId3"/>
            <a:stretch>
              <a:fillRect l="0" t="0" r="0" b="0"/>
            </a:stretch>
          </a:blipFill>
        </p:spPr>
      </p:sp>
      <p:sp>
        <p:nvSpPr>
          <p:cNvPr name="TextBox 4" id="4"/>
          <p:cNvSpPr txBox="true"/>
          <p:nvPr/>
        </p:nvSpPr>
        <p:spPr>
          <a:xfrm rot="0">
            <a:off x="1028700" y="865545"/>
            <a:ext cx="5616149" cy="1254138"/>
          </a:xfrm>
          <a:prstGeom prst="rect">
            <a:avLst/>
          </a:prstGeom>
        </p:spPr>
        <p:txBody>
          <a:bodyPr anchor="t" rtlCol="false" tIns="0" lIns="0" bIns="0" rIns="0">
            <a:spAutoFit/>
          </a:bodyPr>
          <a:lstStyle/>
          <a:p>
            <a:pPr>
              <a:lnSpc>
                <a:spcPts val="8800"/>
              </a:lnSpc>
            </a:pPr>
            <a:r>
              <a:rPr lang="en-US" sz="11000">
                <a:solidFill>
                  <a:srgbClr val="4D3527"/>
                </a:solidFill>
                <a:latin typeface="Bright Retro"/>
              </a:rPr>
              <a:t>Blog Space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2160657" y="3519018"/>
            <a:ext cx="15098643" cy="5869597"/>
          </a:xfrm>
          <a:custGeom>
            <a:avLst/>
            <a:gdLst/>
            <a:ahLst/>
            <a:cxnLst/>
            <a:rect r="r" b="b" t="t" l="l"/>
            <a:pathLst>
              <a:path h="5869597" w="15098643">
                <a:moveTo>
                  <a:pt x="0" y="0"/>
                </a:moveTo>
                <a:lnTo>
                  <a:pt x="15098643" y="0"/>
                </a:lnTo>
                <a:lnTo>
                  <a:pt x="15098643" y="5869597"/>
                </a:lnTo>
                <a:lnTo>
                  <a:pt x="0" y="58695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1500" y="-850932"/>
            <a:ext cx="7747046" cy="5422932"/>
          </a:xfrm>
          <a:custGeom>
            <a:avLst/>
            <a:gdLst/>
            <a:ahLst/>
            <a:cxnLst/>
            <a:rect r="r" b="b" t="t" l="l"/>
            <a:pathLst>
              <a:path h="5422932" w="7747046">
                <a:moveTo>
                  <a:pt x="0" y="0"/>
                </a:moveTo>
                <a:lnTo>
                  <a:pt x="7747046" y="0"/>
                </a:lnTo>
                <a:lnTo>
                  <a:pt x="7747046" y="5422932"/>
                </a:lnTo>
                <a:lnTo>
                  <a:pt x="0" y="5422932"/>
                </a:lnTo>
                <a:lnTo>
                  <a:pt x="0" y="0"/>
                </a:lnTo>
                <a:close/>
              </a:path>
            </a:pathLst>
          </a:custGeom>
          <a:blipFill>
            <a:blip r:embed="rId5"/>
            <a:stretch>
              <a:fillRect l="0" t="0" r="0" b="0"/>
            </a:stretch>
          </a:blipFill>
        </p:spPr>
      </p:sp>
      <p:sp>
        <p:nvSpPr>
          <p:cNvPr name="TextBox 5" id="5"/>
          <p:cNvSpPr txBox="true"/>
          <p:nvPr/>
        </p:nvSpPr>
        <p:spPr>
          <a:xfrm rot="0">
            <a:off x="6008415" y="1593710"/>
            <a:ext cx="10431735" cy="1744332"/>
          </a:xfrm>
          <a:prstGeom prst="rect">
            <a:avLst/>
          </a:prstGeom>
        </p:spPr>
        <p:txBody>
          <a:bodyPr anchor="t" rtlCol="false" tIns="0" lIns="0" bIns="0" rIns="0">
            <a:spAutoFit/>
          </a:bodyPr>
          <a:lstStyle/>
          <a:p>
            <a:pPr algn="r">
              <a:lnSpc>
                <a:spcPts val="12319"/>
              </a:lnSpc>
            </a:pPr>
            <a:r>
              <a:rPr lang="en-US" sz="15399">
                <a:solidFill>
                  <a:srgbClr val="4D3527"/>
                </a:solidFill>
                <a:latin typeface="Bright Retro"/>
              </a:rPr>
              <a:t>Conclusion</a:t>
            </a:r>
          </a:p>
        </p:txBody>
      </p:sp>
      <p:sp>
        <p:nvSpPr>
          <p:cNvPr name="TextBox 6" id="6"/>
          <p:cNvSpPr txBox="true"/>
          <p:nvPr/>
        </p:nvSpPr>
        <p:spPr>
          <a:xfrm rot="0">
            <a:off x="2731817" y="4257709"/>
            <a:ext cx="13708333" cy="4106829"/>
          </a:xfrm>
          <a:prstGeom prst="rect">
            <a:avLst/>
          </a:prstGeom>
        </p:spPr>
        <p:txBody>
          <a:bodyPr anchor="t" rtlCol="false" tIns="0" lIns="0" bIns="0" rIns="0">
            <a:spAutoFit/>
          </a:bodyPr>
          <a:lstStyle/>
          <a:p>
            <a:pPr algn="ctr">
              <a:lnSpc>
                <a:spcPts val="4674"/>
              </a:lnSpc>
            </a:pPr>
            <a:r>
              <a:rPr lang="en-US" sz="3338">
                <a:solidFill>
                  <a:srgbClr val="4D3527"/>
                </a:solidFill>
                <a:latin typeface="Canva Sans"/>
              </a:rPr>
              <a:t>In summary, our website serves as a hub for connecting shelter animals with loving homes and providing essential pet products. By streamlining the adoption process and offering quality goods, we aim to enrich the lives of pets and their owners while supporting animal welfare. With our platform, we're making it easier for everyone to find their perfect pet companion and access the resources they need for a fulfilling pet ownership experience.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11444" r="0" b="-11444"/>
            </a:stretch>
          </a:blipFill>
        </p:spPr>
      </p:sp>
      <p:sp>
        <p:nvSpPr>
          <p:cNvPr name="Freeform 3" id="3"/>
          <p:cNvSpPr/>
          <p:nvPr/>
        </p:nvSpPr>
        <p:spPr>
          <a:xfrm flipH="false" flipV="false" rot="0">
            <a:off x="-3895238" y="-1066800"/>
            <a:ext cx="8628676" cy="8229600"/>
          </a:xfrm>
          <a:custGeom>
            <a:avLst/>
            <a:gdLst/>
            <a:ahLst/>
            <a:cxnLst/>
            <a:rect r="r" b="b" t="t" l="l"/>
            <a:pathLst>
              <a:path h="8229600" w="8628676">
                <a:moveTo>
                  <a:pt x="0" y="0"/>
                </a:moveTo>
                <a:lnTo>
                  <a:pt x="8628676" y="0"/>
                </a:lnTo>
                <a:lnTo>
                  <a:pt x="8628676" y="8229600"/>
                </a:lnTo>
                <a:lnTo>
                  <a:pt x="0" y="8229600"/>
                </a:lnTo>
                <a:lnTo>
                  <a:pt x="0" y="0"/>
                </a:lnTo>
                <a:close/>
              </a:path>
            </a:pathLst>
          </a:custGeom>
          <a:blipFill>
            <a:blip r:embed="rId3"/>
            <a:stretch>
              <a:fillRect l="0" t="0" r="0" b="0"/>
            </a:stretch>
          </a:blipFill>
        </p:spPr>
      </p:sp>
      <p:sp>
        <p:nvSpPr>
          <p:cNvPr name="TextBox 4" id="4"/>
          <p:cNvSpPr txBox="true"/>
          <p:nvPr/>
        </p:nvSpPr>
        <p:spPr>
          <a:xfrm rot="0">
            <a:off x="5770317" y="3578224"/>
            <a:ext cx="6747366" cy="4292601"/>
          </a:xfrm>
          <a:prstGeom prst="rect">
            <a:avLst/>
          </a:prstGeom>
        </p:spPr>
        <p:txBody>
          <a:bodyPr anchor="t" rtlCol="false" tIns="0" lIns="0" bIns="0" rIns="0">
            <a:spAutoFit/>
          </a:bodyPr>
          <a:lstStyle/>
          <a:p>
            <a:pPr algn="ctr">
              <a:lnSpc>
                <a:spcPts val="16000"/>
              </a:lnSpc>
            </a:pPr>
            <a:r>
              <a:rPr lang="en-US" sz="20000">
                <a:solidFill>
                  <a:srgbClr val="4D3527"/>
                </a:solidFill>
                <a:latin typeface="Bright Retro"/>
              </a:rPr>
              <a:t>Thank</a:t>
            </a:r>
          </a:p>
          <a:p>
            <a:pPr algn="ctr">
              <a:lnSpc>
                <a:spcPts val="16000"/>
              </a:lnSpc>
            </a:pPr>
            <a:r>
              <a:rPr lang="en-US" sz="20000">
                <a:solidFill>
                  <a:srgbClr val="4D3527"/>
                </a:solidFill>
                <a:latin typeface="Bright Retro"/>
              </a:rPr>
              <a:t>You!</a:t>
            </a:r>
          </a:p>
        </p:txBody>
      </p:sp>
      <p:sp>
        <p:nvSpPr>
          <p:cNvPr name="Freeform 5" id="5"/>
          <p:cNvSpPr/>
          <p:nvPr/>
        </p:nvSpPr>
        <p:spPr>
          <a:xfrm flipH="false" flipV="false" rot="0">
            <a:off x="13555908" y="2266950"/>
            <a:ext cx="8628676" cy="8229600"/>
          </a:xfrm>
          <a:custGeom>
            <a:avLst/>
            <a:gdLst/>
            <a:ahLst/>
            <a:cxnLst/>
            <a:rect r="r" b="b" t="t" l="l"/>
            <a:pathLst>
              <a:path h="8229600" w="8628676">
                <a:moveTo>
                  <a:pt x="0" y="0"/>
                </a:moveTo>
                <a:lnTo>
                  <a:pt x="8628676" y="0"/>
                </a:lnTo>
                <a:lnTo>
                  <a:pt x="8628676" y="8229600"/>
                </a:lnTo>
                <a:lnTo>
                  <a:pt x="0" y="8229600"/>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444" r="0" b="-11444"/>
            </a:stretch>
          </a:blipFill>
        </p:spPr>
      </p:sp>
      <p:sp>
        <p:nvSpPr>
          <p:cNvPr name="TextBox 3" id="3"/>
          <p:cNvSpPr txBox="true"/>
          <p:nvPr/>
        </p:nvSpPr>
        <p:spPr>
          <a:xfrm rot="0">
            <a:off x="2392576" y="1384464"/>
            <a:ext cx="13502849" cy="1518933"/>
          </a:xfrm>
          <a:prstGeom prst="rect">
            <a:avLst/>
          </a:prstGeom>
        </p:spPr>
        <p:txBody>
          <a:bodyPr anchor="t" rtlCol="false" tIns="0" lIns="0" bIns="0" rIns="0">
            <a:spAutoFit/>
          </a:bodyPr>
          <a:lstStyle/>
          <a:p>
            <a:pPr algn="ctr">
              <a:lnSpc>
                <a:spcPts val="10720"/>
              </a:lnSpc>
            </a:pPr>
            <a:r>
              <a:rPr lang="en-US" sz="13400">
                <a:solidFill>
                  <a:srgbClr val="4D3527"/>
                </a:solidFill>
                <a:latin typeface="Bright Retro"/>
              </a:rPr>
              <a:t>Member of Group</a:t>
            </a:r>
          </a:p>
        </p:txBody>
      </p:sp>
      <p:sp>
        <p:nvSpPr>
          <p:cNvPr name="Freeform 4" id="4"/>
          <p:cNvSpPr/>
          <p:nvPr/>
        </p:nvSpPr>
        <p:spPr>
          <a:xfrm flipH="true" flipV="false" rot="1656617">
            <a:off x="-563019" y="-1209218"/>
            <a:ext cx="3183438" cy="4475835"/>
          </a:xfrm>
          <a:custGeom>
            <a:avLst/>
            <a:gdLst/>
            <a:ahLst/>
            <a:cxnLst/>
            <a:rect r="r" b="b" t="t" l="l"/>
            <a:pathLst>
              <a:path h="4475835" w="3183438">
                <a:moveTo>
                  <a:pt x="3183438" y="0"/>
                </a:moveTo>
                <a:lnTo>
                  <a:pt x="0" y="0"/>
                </a:lnTo>
                <a:lnTo>
                  <a:pt x="0" y="4475836"/>
                </a:lnTo>
                <a:lnTo>
                  <a:pt x="3183438" y="4475836"/>
                </a:lnTo>
                <a:lnTo>
                  <a:pt x="3183438" y="0"/>
                </a:lnTo>
                <a:close/>
              </a:path>
            </a:pathLst>
          </a:custGeom>
          <a:blipFill>
            <a:blip r:embed="rId3"/>
            <a:stretch>
              <a:fillRect l="0" t="0" r="0" b="0"/>
            </a:stretch>
          </a:blipFill>
        </p:spPr>
      </p:sp>
      <p:sp>
        <p:nvSpPr>
          <p:cNvPr name="Freeform 5" id="5"/>
          <p:cNvSpPr/>
          <p:nvPr/>
        </p:nvSpPr>
        <p:spPr>
          <a:xfrm flipH="false" flipV="false" rot="-935191">
            <a:off x="15667581" y="-1491691"/>
            <a:ext cx="3183438" cy="4475835"/>
          </a:xfrm>
          <a:custGeom>
            <a:avLst/>
            <a:gdLst/>
            <a:ahLst/>
            <a:cxnLst/>
            <a:rect r="r" b="b" t="t" l="l"/>
            <a:pathLst>
              <a:path h="4475835" w="3183438">
                <a:moveTo>
                  <a:pt x="0" y="0"/>
                </a:moveTo>
                <a:lnTo>
                  <a:pt x="3183438" y="0"/>
                </a:lnTo>
                <a:lnTo>
                  <a:pt x="3183438" y="4475836"/>
                </a:lnTo>
                <a:lnTo>
                  <a:pt x="0" y="4475836"/>
                </a:lnTo>
                <a:lnTo>
                  <a:pt x="0" y="0"/>
                </a:lnTo>
                <a:close/>
              </a:path>
            </a:pathLst>
          </a:custGeom>
          <a:blipFill>
            <a:blip r:embed="rId3"/>
            <a:stretch>
              <a:fillRect l="0" t="0" r="0" b="0"/>
            </a:stretch>
          </a:blipFill>
        </p:spPr>
      </p:sp>
      <p:sp>
        <p:nvSpPr>
          <p:cNvPr name="TextBox 6" id="6"/>
          <p:cNvSpPr txBox="true"/>
          <p:nvPr/>
        </p:nvSpPr>
        <p:spPr>
          <a:xfrm rot="0">
            <a:off x="1326016" y="3353205"/>
            <a:ext cx="7817984" cy="716300"/>
          </a:xfrm>
          <a:prstGeom prst="rect">
            <a:avLst/>
          </a:prstGeom>
        </p:spPr>
        <p:txBody>
          <a:bodyPr anchor="t" rtlCol="false" tIns="0" lIns="0" bIns="0" rIns="0">
            <a:spAutoFit/>
          </a:bodyPr>
          <a:lstStyle/>
          <a:p>
            <a:pPr algn="ctr">
              <a:lnSpc>
                <a:spcPts val="5931"/>
              </a:lnSpc>
            </a:pPr>
            <a:r>
              <a:rPr lang="en-US" sz="4236">
                <a:solidFill>
                  <a:srgbClr val="4D3527"/>
                </a:solidFill>
                <a:latin typeface="Canva Sans"/>
              </a:rPr>
              <a:t>Ansh Jain (RA2211003011867)</a:t>
            </a:r>
          </a:p>
        </p:txBody>
      </p:sp>
      <p:sp>
        <p:nvSpPr>
          <p:cNvPr name="TextBox 7" id="7"/>
          <p:cNvSpPr txBox="true"/>
          <p:nvPr/>
        </p:nvSpPr>
        <p:spPr>
          <a:xfrm rot="0">
            <a:off x="730488" y="4202717"/>
            <a:ext cx="9009040" cy="668179"/>
          </a:xfrm>
          <a:prstGeom prst="rect">
            <a:avLst/>
          </a:prstGeom>
        </p:spPr>
        <p:txBody>
          <a:bodyPr anchor="t" rtlCol="false" tIns="0" lIns="0" bIns="0" rIns="0">
            <a:spAutoFit/>
          </a:bodyPr>
          <a:lstStyle/>
          <a:p>
            <a:pPr algn="ctr">
              <a:lnSpc>
                <a:spcPts val="5485"/>
              </a:lnSpc>
            </a:pPr>
            <a:r>
              <a:rPr lang="en-US" sz="3917">
                <a:solidFill>
                  <a:srgbClr val="4D3527"/>
                </a:solidFill>
                <a:latin typeface="Canva Sans"/>
              </a:rPr>
              <a:t>Aryan Gupta (RA2211003011875)</a:t>
            </a:r>
          </a:p>
        </p:txBody>
      </p:sp>
      <p:sp>
        <p:nvSpPr>
          <p:cNvPr name="TextBox 8" id="8"/>
          <p:cNvSpPr txBox="true"/>
          <p:nvPr/>
        </p:nvSpPr>
        <p:spPr>
          <a:xfrm rot="0">
            <a:off x="730488" y="5004245"/>
            <a:ext cx="8778887" cy="664989"/>
          </a:xfrm>
          <a:prstGeom prst="rect">
            <a:avLst/>
          </a:prstGeom>
        </p:spPr>
        <p:txBody>
          <a:bodyPr anchor="t" rtlCol="false" tIns="0" lIns="0" bIns="0" rIns="0">
            <a:spAutoFit/>
          </a:bodyPr>
          <a:lstStyle/>
          <a:p>
            <a:pPr algn="ctr">
              <a:lnSpc>
                <a:spcPts val="5455"/>
              </a:lnSpc>
            </a:pPr>
            <a:r>
              <a:rPr lang="en-US" sz="3896">
                <a:solidFill>
                  <a:srgbClr val="4D3527"/>
                </a:solidFill>
                <a:latin typeface="Canva Sans"/>
              </a:rPr>
              <a:t>Dwij Bishnoi (RA2211003011316)</a:t>
            </a:r>
          </a:p>
        </p:txBody>
      </p:sp>
      <p:sp>
        <p:nvSpPr>
          <p:cNvPr name="TextBox 9" id="9"/>
          <p:cNvSpPr txBox="true"/>
          <p:nvPr/>
        </p:nvSpPr>
        <p:spPr>
          <a:xfrm rot="0">
            <a:off x="442920" y="5765805"/>
            <a:ext cx="9584176" cy="661982"/>
          </a:xfrm>
          <a:prstGeom prst="rect">
            <a:avLst/>
          </a:prstGeom>
        </p:spPr>
        <p:txBody>
          <a:bodyPr anchor="t" rtlCol="false" tIns="0" lIns="0" bIns="0" rIns="0">
            <a:spAutoFit/>
          </a:bodyPr>
          <a:lstStyle/>
          <a:p>
            <a:pPr algn="ctr">
              <a:lnSpc>
                <a:spcPts val="5427"/>
              </a:lnSpc>
            </a:pPr>
            <a:r>
              <a:rPr lang="en-US" sz="3876">
                <a:solidFill>
                  <a:srgbClr val="4D3527"/>
                </a:solidFill>
                <a:latin typeface="Canva Sans"/>
              </a:rPr>
              <a:t>Neel Bishnoi (RA2211003011397)</a:t>
            </a:r>
          </a:p>
        </p:txBody>
      </p:sp>
      <p:sp>
        <p:nvSpPr>
          <p:cNvPr name="TextBox 10" id="10"/>
          <p:cNvSpPr txBox="true"/>
          <p:nvPr/>
        </p:nvSpPr>
        <p:spPr>
          <a:xfrm rot="0">
            <a:off x="442920" y="6532563"/>
            <a:ext cx="10811201" cy="646426"/>
          </a:xfrm>
          <a:prstGeom prst="rect">
            <a:avLst/>
          </a:prstGeom>
        </p:spPr>
        <p:txBody>
          <a:bodyPr anchor="t" rtlCol="false" tIns="0" lIns="0" bIns="0" rIns="0">
            <a:spAutoFit/>
          </a:bodyPr>
          <a:lstStyle/>
          <a:p>
            <a:pPr algn="ctr">
              <a:lnSpc>
                <a:spcPts val="5371"/>
              </a:lnSpc>
            </a:pPr>
            <a:r>
              <a:rPr lang="en-US" sz="3837">
                <a:solidFill>
                  <a:srgbClr val="4D3527"/>
                </a:solidFill>
                <a:latin typeface="Canva Sans"/>
              </a:rPr>
              <a:t>Sawai Singh Rajpurohit (RA2211003011865)</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11444" r="0" b="-11444"/>
            </a:stretch>
          </a:blipFill>
        </p:spPr>
      </p:sp>
      <p:sp>
        <p:nvSpPr>
          <p:cNvPr name="Freeform 3" id="3"/>
          <p:cNvSpPr/>
          <p:nvPr/>
        </p:nvSpPr>
        <p:spPr>
          <a:xfrm flipH="false" flipV="false" rot="0">
            <a:off x="1757402" y="176013"/>
            <a:ext cx="14773196" cy="9934974"/>
          </a:xfrm>
          <a:custGeom>
            <a:avLst/>
            <a:gdLst/>
            <a:ahLst/>
            <a:cxnLst/>
            <a:rect r="r" b="b" t="t" l="l"/>
            <a:pathLst>
              <a:path h="9934974" w="14773196">
                <a:moveTo>
                  <a:pt x="0" y="0"/>
                </a:moveTo>
                <a:lnTo>
                  <a:pt x="14773196" y="0"/>
                </a:lnTo>
                <a:lnTo>
                  <a:pt x="14773196" y="9934974"/>
                </a:lnTo>
                <a:lnTo>
                  <a:pt x="0" y="99349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152925" y="2804169"/>
            <a:ext cx="9220150" cy="1518902"/>
          </a:xfrm>
          <a:prstGeom prst="rect">
            <a:avLst/>
          </a:prstGeom>
        </p:spPr>
        <p:txBody>
          <a:bodyPr anchor="t" rtlCol="false" tIns="0" lIns="0" bIns="0" rIns="0">
            <a:spAutoFit/>
          </a:bodyPr>
          <a:lstStyle/>
          <a:p>
            <a:pPr algn="ctr">
              <a:lnSpc>
                <a:spcPts val="10719"/>
              </a:lnSpc>
            </a:pPr>
            <a:r>
              <a:rPr lang="en-US" sz="13399">
                <a:solidFill>
                  <a:srgbClr val="4D3527"/>
                </a:solidFill>
                <a:latin typeface="Bright Retro"/>
              </a:rPr>
              <a:t>Introduction</a:t>
            </a:r>
          </a:p>
        </p:txBody>
      </p:sp>
      <p:sp>
        <p:nvSpPr>
          <p:cNvPr name="TextBox 5" id="5"/>
          <p:cNvSpPr txBox="true"/>
          <p:nvPr/>
        </p:nvSpPr>
        <p:spPr>
          <a:xfrm rot="0">
            <a:off x="3868925" y="4208771"/>
            <a:ext cx="10550149" cy="3507105"/>
          </a:xfrm>
          <a:prstGeom prst="rect">
            <a:avLst/>
          </a:prstGeom>
        </p:spPr>
        <p:txBody>
          <a:bodyPr anchor="t" rtlCol="false" tIns="0" lIns="0" bIns="0" rIns="0">
            <a:spAutoFit/>
          </a:bodyPr>
          <a:lstStyle/>
          <a:p>
            <a:pPr algn="just">
              <a:lnSpc>
                <a:spcPts val="2990"/>
              </a:lnSpc>
            </a:pPr>
            <a:r>
              <a:rPr lang="en-US" sz="2300">
                <a:solidFill>
                  <a:srgbClr val="4D3527"/>
                </a:solidFill>
                <a:latin typeface="Kulachat Slab"/>
              </a:rPr>
              <a:t>We are dedicated to creating a compassionate online platform where individuals can embrace the opportunity to adopt not only stray animals but also ex-military animals. Our commitment extends to delivering comprehensive profiles for each unique animal, encompassing crucial details such as medical history and other pertinent information.</a:t>
            </a:r>
          </a:p>
          <a:p>
            <a:pPr algn="just">
              <a:lnSpc>
                <a:spcPts val="2990"/>
              </a:lnSpc>
            </a:pPr>
          </a:p>
          <a:p>
            <a:pPr algn="just">
              <a:lnSpc>
                <a:spcPts val="2990"/>
              </a:lnSpc>
            </a:pPr>
            <a:r>
              <a:rPr lang="en-US" sz="2300">
                <a:solidFill>
                  <a:srgbClr val="4D3527"/>
                </a:solidFill>
                <a:latin typeface="Kulachat Slab"/>
              </a:rPr>
              <a:t>2 section is about selling products like food pdts, animal gromming care kit , multi-vitamins,pet supplements and Leash Products etc</a:t>
            </a:r>
          </a:p>
          <a:p>
            <a:pPr algn="just">
              <a:lnSpc>
                <a:spcPts val="441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1594679" y="3293453"/>
            <a:ext cx="15098643" cy="5869597"/>
          </a:xfrm>
          <a:custGeom>
            <a:avLst/>
            <a:gdLst/>
            <a:ahLst/>
            <a:cxnLst/>
            <a:rect r="r" b="b" t="t" l="l"/>
            <a:pathLst>
              <a:path h="5869597" w="15098643">
                <a:moveTo>
                  <a:pt x="0" y="0"/>
                </a:moveTo>
                <a:lnTo>
                  <a:pt x="15098642" y="0"/>
                </a:lnTo>
                <a:lnTo>
                  <a:pt x="15098642" y="5869597"/>
                </a:lnTo>
                <a:lnTo>
                  <a:pt x="0" y="58695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074740" y="5859822"/>
            <a:ext cx="3237162" cy="4942233"/>
          </a:xfrm>
          <a:custGeom>
            <a:avLst/>
            <a:gdLst/>
            <a:ahLst/>
            <a:cxnLst/>
            <a:rect r="r" b="b" t="t" l="l"/>
            <a:pathLst>
              <a:path h="4942233" w="3237162">
                <a:moveTo>
                  <a:pt x="0" y="0"/>
                </a:moveTo>
                <a:lnTo>
                  <a:pt x="3237162" y="0"/>
                </a:lnTo>
                <a:lnTo>
                  <a:pt x="3237162" y="4942232"/>
                </a:lnTo>
                <a:lnTo>
                  <a:pt x="0" y="4942232"/>
                </a:lnTo>
                <a:lnTo>
                  <a:pt x="0" y="0"/>
                </a:lnTo>
                <a:close/>
              </a:path>
            </a:pathLst>
          </a:custGeom>
          <a:blipFill>
            <a:blip r:embed="rId5"/>
            <a:stretch>
              <a:fillRect l="0" t="0" r="0" b="0"/>
            </a:stretch>
          </a:blipFill>
        </p:spPr>
      </p:sp>
      <p:sp>
        <p:nvSpPr>
          <p:cNvPr name="Freeform 5" id="5"/>
          <p:cNvSpPr/>
          <p:nvPr/>
        </p:nvSpPr>
        <p:spPr>
          <a:xfrm flipH="true" flipV="false" rot="0">
            <a:off x="0" y="118087"/>
            <a:ext cx="3483223" cy="2856243"/>
          </a:xfrm>
          <a:custGeom>
            <a:avLst/>
            <a:gdLst/>
            <a:ahLst/>
            <a:cxnLst/>
            <a:rect r="r" b="b" t="t" l="l"/>
            <a:pathLst>
              <a:path h="2856243" w="3483223">
                <a:moveTo>
                  <a:pt x="3483223" y="0"/>
                </a:moveTo>
                <a:lnTo>
                  <a:pt x="0" y="0"/>
                </a:lnTo>
                <a:lnTo>
                  <a:pt x="0" y="2856243"/>
                </a:lnTo>
                <a:lnTo>
                  <a:pt x="3483223" y="2856243"/>
                </a:lnTo>
                <a:lnTo>
                  <a:pt x="348322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5074740" y="-511191"/>
            <a:ext cx="3152966" cy="4114800"/>
          </a:xfrm>
          <a:custGeom>
            <a:avLst/>
            <a:gdLst/>
            <a:ahLst/>
            <a:cxnLst/>
            <a:rect r="r" b="b" t="t" l="l"/>
            <a:pathLst>
              <a:path h="4114800" w="3152966">
                <a:moveTo>
                  <a:pt x="0" y="0"/>
                </a:moveTo>
                <a:lnTo>
                  <a:pt x="3152966" y="0"/>
                </a:lnTo>
                <a:lnTo>
                  <a:pt x="3152966"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251732" y="1619250"/>
            <a:ext cx="13784535" cy="1450330"/>
          </a:xfrm>
          <a:prstGeom prst="rect">
            <a:avLst/>
          </a:prstGeom>
        </p:spPr>
        <p:txBody>
          <a:bodyPr anchor="t" rtlCol="false" tIns="0" lIns="0" bIns="0" rIns="0">
            <a:spAutoFit/>
          </a:bodyPr>
          <a:lstStyle/>
          <a:p>
            <a:pPr algn="ctr">
              <a:lnSpc>
                <a:spcPts val="10239"/>
              </a:lnSpc>
            </a:pPr>
            <a:r>
              <a:rPr lang="en-US" sz="12799">
                <a:solidFill>
                  <a:srgbClr val="4D3527"/>
                </a:solidFill>
                <a:latin typeface="Bright Retro"/>
              </a:rPr>
              <a:t>Project Overview</a:t>
            </a:r>
          </a:p>
        </p:txBody>
      </p:sp>
      <p:sp>
        <p:nvSpPr>
          <p:cNvPr name="TextBox 8" id="8"/>
          <p:cNvSpPr txBox="true"/>
          <p:nvPr/>
        </p:nvSpPr>
        <p:spPr>
          <a:xfrm rot="0">
            <a:off x="2909221" y="4129447"/>
            <a:ext cx="12469557" cy="3994150"/>
          </a:xfrm>
          <a:prstGeom prst="rect">
            <a:avLst/>
          </a:prstGeom>
        </p:spPr>
        <p:txBody>
          <a:bodyPr anchor="t" rtlCol="false" tIns="0" lIns="0" bIns="0" rIns="0">
            <a:spAutoFit/>
          </a:bodyPr>
          <a:lstStyle/>
          <a:p>
            <a:pPr>
              <a:lnSpc>
                <a:spcPts val="4550"/>
              </a:lnSpc>
            </a:pPr>
            <a:r>
              <a:rPr lang="en-US" sz="3500">
                <a:solidFill>
                  <a:srgbClr val="4D3527"/>
                </a:solidFill>
                <a:latin typeface="Kulachat Slab"/>
              </a:rPr>
              <a:t> Our e-commerce platform will offer a diverse range of products and services tailored to the needs of pet owners, providing them with convenient access to essentials and specialty items. Furthermore, we're committed to utilizing innovative technologies to enhance user experience and streamline the adoption process, ensuring a seamless journey for both adopters and shelter animals.</a:t>
            </a:r>
          </a:p>
        </p:txBody>
      </p:sp>
      <p:sp>
        <p:nvSpPr>
          <p:cNvPr name="Freeform 9" id="9"/>
          <p:cNvSpPr/>
          <p:nvPr/>
        </p:nvSpPr>
        <p:spPr>
          <a:xfrm flipH="false" flipV="false" rot="0">
            <a:off x="-547783" y="7552097"/>
            <a:ext cx="3152966" cy="4114800"/>
          </a:xfrm>
          <a:custGeom>
            <a:avLst/>
            <a:gdLst/>
            <a:ahLst/>
            <a:cxnLst/>
            <a:rect r="r" b="b" t="t" l="l"/>
            <a:pathLst>
              <a:path h="4114800" w="3152966">
                <a:moveTo>
                  <a:pt x="0" y="0"/>
                </a:moveTo>
                <a:lnTo>
                  <a:pt x="3152966" y="0"/>
                </a:lnTo>
                <a:lnTo>
                  <a:pt x="3152966"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11444" r="0" b="-11444"/>
            </a:stretch>
          </a:blipFill>
        </p:spPr>
      </p:sp>
      <p:sp>
        <p:nvSpPr>
          <p:cNvPr name="Freeform 3" id="3"/>
          <p:cNvSpPr/>
          <p:nvPr/>
        </p:nvSpPr>
        <p:spPr>
          <a:xfrm flipH="false" flipV="false" rot="0">
            <a:off x="819075" y="2940467"/>
            <a:ext cx="3998095" cy="3998095"/>
          </a:xfrm>
          <a:custGeom>
            <a:avLst/>
            <a:gdLst/>
            <a:ahLst/>
            <a:cxnLst/>
            <a:rect r="r" b="b" t="t" l="l"/>
            <a:pathLst>
              <a:path h="3998095" w="3998095">
                <a:moveTo>
                  <a:pt x="0" y="0"/>
                </a:moveTo>
                <a:lnTo>
                  <a:pt x="3998095" y="0"/>
                </a:lnTo>
                <a:lnTo>
                  <a:pt x="3998095" y="3998095"/>
                </a:lnTo>
                <a:lnTo>
                  <a:pt x="0" y="3998095"/>
                </a:lnTo>
                <a:lnTo>
                  <a:pt x="0" y="0"/>
                </a:lnTo>
                <a:close/>
              </a:path>
            </a:pathLst>
          </a:custGeom>
          <a:blipFill>
            <a:blip r:embed="rId3"/>
            <a:stretch>
              <a:fillRect l="0" t="0" r="0" b="0"/>
            </a:stretch>
          </a:blipFill>
        </p:spPr>
      </p:sp>
      <p:sp>
        <p:nvSpPr>
          <p:cNvPr name="Freeform 4" id="4"/>
          <p:cNvSpPr/>
          <p:nvPr/>
        </p:nvSpPr>
        <p:spPr>
          <a:xfrm flipH="false" flipV="false" rot="0">
            <a:off x="9144000" y="3220002"/>
            <a:ext cx="3919245" cy="4033545"/>
          </a:xfrm>
          <a:custGeom>
            <a:avLst/>
            <a:gdLst/>
            <a:ahLst/>
            <a:cxnLst/>
            <a:rect r="r" b="b" t="t" l="l"/>
            <a:pathLst>
              <a:path h="4033545" w="3919245">
                <a:moveTo>
                  <a:pt x="0" y="0"/>
                </a:moveTo>
                <a:lnTo>
                  <a:pt x="3919245" y="0"/>
                </a:lnTo>
                <a:lnTo>
                  <a:pt x="3919245" y="4033544"/>
                </a:lnTo>
                <a:lnTo>
                  <a:pt x="0" y="4033544"/>
                </a:lnTo>
                <a:lnTo>
                  <a:pt x="0" y="0"/>
                </a:lnTo>
                <a:close/>
              </a:path>
            </a:pathLst>
          </a:custGeom>
          <a:blipFill>
            <a:blip r:embed="rId3"/>
            <a:stretch>
              <a:fillRect l="-1458" t="0" r="-1458" b="0"/>
            </a:stretch>
          </a:blipFill>
        </p:spPr>
      </p:sp>
      <p:sp>
        <p:nvSpPr>
          <p:cNvPr name="Freeform 5" id="5"/>
          <p:cNvSpPr/>
          <p:nvPr/>
        </p:nvSpPr>
        <p:spPr>
          <a:xfrm flipH="false" flipV="false" rot="0">
            <a:off x="13559880" y="6283982"/>
            <a:ext cx="3699420" cy="3699420"/>
          </a:xfrm>
          <a:custGeom>
            <a:avLst/>
            <a:gdLst/>
            <a:ahLst/>
            <a:cxnLst/>
            <a:rect r="r" b="b" t="t" l="l"/>
            <a:pathLst>
              <a:path h="3699420" w="3699420">
                <a:moveTo>
                  <a:pt x="0" y="0"/>
                </a:moveTo>
                <a:lnTo>
                  <a:pt x="3699420" y="0"/>
                </a:lnTo>
                <a:lnTo>
                  <a:pt x="3699420" y="3699420"/>
                </a:lnTo>
                <a:lnTo>
                  <a:pt x="0" y="3699420"/>
                </a:lnTo>
                <a:lnTo>
                  <a:pt x="0" y="0"/>
                </a:lnTo>
                <a:close/>
              </a:path>
            </a:pathLst>
          </a:custGeom>
          <a:blipFill>
            <a:blip r:embed="rId3"/>
            <a:stretch>
              <a:fillRect l="0" t="0" r="0" b="0"/>
            </a:stretch>
          </a:blipFill>
        </p:spPr>
      </p:sp>
      <p:sp>
        <p:nvSpPr>
          <p:cNvPr name="Freeform 6" id="6"/>
          <p:cNvSpPr/>
          <p:nvPr/>
        </p:nvSpPr>
        <p:spPr>
          <a:xfrm flipH="false" flipV="false" rot="0">
            <a:off x="-162940" y="-358464"/>
            <a:ext cx="3564660" cy="3298931"/>
          </a:xfrm>
          <a:custGeom>
            <a:avLst/>
            <a:gdLst/>
            <a:ahLst/>
            <a:cxnLst/>
            <a:rect r="r" b="b" t="t" l="l"/>
            <a:pathLst>
              <a:path h="3298931" w="3564660">
                <a:moveTo>
                  <a:pt x="0" y="0"/>
                </a:moveTo>
                <a:lnTo>
                  <a:pt x="3564660" y="0"/>
                </a:lnTo>
                <a:lnTo>
                  <a:pt x="3564660" y="3298931"/>
                </a:lnTo>
                <a:lnTo>
                  <a:pt x="0" y="32989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899432" y="1652951"/>
            <a:ext cx="11460435" cy="1636395"/>
          </a:xfrm>
          <a:prstGeom prst="rect">
            <a:avLst/>
          </a:prstGeom>
        </p:spPr>
        <p:txBody>
          <a:bodyPr anchor="t" rtlCol="false" tIns="0" lIns="0" bIns="0" rIns="0">
            <a:spAutoFit/>
          </a:bodyPr>
          <a:lstStyle/>
          <a:p>
            <a:pPr algn="ctr">
              <a:lnSpc>
                <a:spcPts val="11520"/>
              </a:lnSpc>
            </a:pPr>
            <a:r>
              <a:rPr lang="en-US" sz="14400">
                <a:solidFill>
                  <a:srgbClr val="4D3527"/>
                </a:solidFill>
                <a:latin typeface="Bright Retro"/>
              </a:rPr>
              <a:t>Project Sections </a:t>
            </a:r>
          </a:p>
        </p:txBody>
      </p:sp>
      <p:sp>
        <p:nvSpPr>
          <p:cNvPr name="TextBox 8" id="8"/>
          <p:cNvSpPr txBox="true"/>
          <p:nvPr/>
        </p:nvSpPr>
        <p:spPr>
          <a:xfrm rot="0">
            <a:off x="1095392" y="4369436"/>
            <a:ext cx="3445460" cy="774064"/>
          </a:xfrm>
          <a:prstGeom prst="rect">
            <a:avLst/>
          </a:prstGeom>
        </p:spPr>
        <p:txBody>
          <a:bodyPr anchor="t" rtlCol="false" tIns="0" lIns="0" bIns="0" rIns="0">
            <a:spAutoFit/>
          </a:bodyPr>
          <a:lstStyle/>
          <a:p>
            <a:pPr algn="ctr">
              <a:lnSpc>
                <a:spcPts val="5439"/>
              </a:lnSpc>
            </a:pPr>
            <a:r>
              <a:rPr lang="en-US" sz="6799">
                <a:solidFill>
                  <a:srgbClr val="4D3527"/>
                </a:solidFill>
                <a:latin typeface="Bright Retro"/>
              </a:rPr>
              <a:t>Adoption</a:t>
            </a:r>
          </a:p>
        </p:txBody>
      </p:sp>
      <p:sp>
        <p:nvSpPr>
          <p:cNvPr name="TextBox 9" id="9"/>
          <p:cNvSpPr txBox="true"/>
          <p:nvPr/>
        </p:nvSpPr>
        <p:spPr>
          <a:xfrm rot="0">
            <a:off x="9380892" y="4405560"/>
            <a:ext cx="3445460" cy="774064"/>
          </a:xfrm>
          <a:prstGeom prst="rect">
            <a:avLst/>
          </a:prstGeom>
        </p:spPr>
        <p:txBody>
          <a:bodyPr anchor="t" rtlCol="false" tIns="0" lIns="0" bIns="0" rIns="0">
            <a:spAutoFit/>
          </a:bodyPr>
          <a:lstStyle/>
          <a:p>
            <a:pPr algn="ctr">
              <a:lnSpc>
                <a:spcPts val="5439"/>
              </a:lnSpc>
            </a:pPr>
            <a:r>
              <a:rPr lang="en-US" sz="6799">
                <a:solidFill>
                  <a:srgbClr val="4D3527"/>
                </a:solidFill>
                <a:latin typeface="Bright Retro"/>
              </a:rPr>
              <a:t>Shopping</a:t>
            </a:r>
          </a:p>
        </p:txBody>
      </p:sp>
      <p:sp>
        <p:nvSpPr>
          <p:cNvPr name="TextBox 10" id="10"/>
          <p:cNvSpPr txBox="true"/>
          <p:nvPr/>
        </p:nvSpPr>
        <p:spPr>
          <a:xfrm rot="0">
            <a:off x="13577595" y="7359628"/>
            <a:ext cx="3788360" cy="774064"/>
          </a:xfrm>
          <a:prstGeom prst="rect">
            <a:avLst/>
          </a:prstGeom>
        </p:spPr>
        <p:txBody>
          <a:bodyPr anchor="t" rtlCol="false" tIns="0" lIns="0" bIns="0" rIns="0">
            <a:spAutoFit/>
          </a:bodyPr>
          <a:lstStyle/>
          <a:p>
            <a:pPr algn="ctr">
              <a:lnSpc>
                <a:spcPts val="5439"/>
              </a:lnSpc>
            </a:pPr>
            <a:r>
              <a:rPr lang="en-US" sz="6799">
                <a:solidFill>
                  <a:srgbClr val="4D3527"/>
                </a:solidFill>
                <a:latin typeface="Bright Retro"/>
              </a:rPr>
              <a:t>Donation</a:t>
            </a:r>
          </a:p>
        </p:txBody>
      </p:sp>
      <p:sp>
        <p:nvSpPr>
          <p:cNvPr name="Freeform 11" id="11"/>
          <p:cNvSpPr/>
          <p:nvPr/>
        </p:nvSpPr>
        <p:spPr>
          <a:xfrm flipH="true" flipV="true" rot="0">
            <a:off x="14913840" y="-285750"/>
            <a:ext cx="3564660" cy="3298931"/>
          </a:xfrm>
          <a:custGeom>
            <a:avLst/>
            <a:gdLst/>
            <a:ahLst/>
            <a:cxnLst/>
            <a:rect r="r" b="b" t="t" l="l"/>
            <a:pathLst>
              <a:path h="3298931" w="3564660">
                <a:moveTo>
                  <a:pt x="3564660" y="3298931"/>
                </a:moveTo>
                <a:lnTo>
                  <a:pt x="0" y="3298931"/>
                </a:lnTo>
                <a:lnTo>
                  <a:pt x="0" y="0"/>
                </a:lnTo>
                <a:lnTo>
                  <a:pt x="3564660" y="0"/>
                </a:lnTo>
                <a:lnTo>
                  <a:pt x="3564660" y="3298931"/>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4971975" y="5968197"/>
            <a:ext cx="4015205" cy="4015205"/>
          </a:xfrm>
          <a:custGeom>
            <a:avLst/>
            <a:gdLst/>
            <a:ahLst/>
            <a:cxnLst/>
            <a:rect r="r" b="b" t="t" l="l"/>
            <a:pathLst>
              <a:path h="4015205" w="4015205">
                <a:moveTo>
                  <a:pt x="0" y="0"/>
                </a:moveTo>
                <a:lnTo>
                  <a:pt x="4015205" y="0"/>
                </a:lnTo>
                <a:lnTo>
                  <a:pt x="4015205" y="4015205"/>
                </a:lnTo>
                <a:lnTo>
                  <a:pt x="0" y="4015205"/>
                </a:lnTo>
                <a:lnTo>
                  <a:pt x="0" y="0"/>
                </a:lnTo>
                <a:close/>
              </a:path>
            </a:pathLst>
          </a:custGeom>
          <a:blipFill>
            <a:blip r:embed="rId3"/>
            <a:stretch>
              <a:fillRect l="0" t="0" r="0" b="0"/>
            </a:stretch>
          </a:blipFill>
        </p:spPr>
      </p:sp>
      <p:sp>
        <p:nvSpPr>
          <p:cNvPr name="TextBox 13" id="13"/>
          <p:cNvSpPr txBox="true"/>
          <p:nvPr/>
        </p:nvSpPr>
        <p:spPr>
          <a:xfrm rot="0">
            <a:off x="5184190" y="7201735"/>
            <a:ext cx="3445460" cy="774064"/>
          </a:xfrm>
          <a:prstGeom prst="rect">
            <a:avLst/>
          </a:prstGeom>
        </p:spPr>
        <p:txBody>
          <a:bodyPr anchor="t" rtlCol="false" tIns="0" lIns="0" bIns="0" rIns="0">
            <a:spAutoFit/>
          </a:bodyPr>
          <a:lstStyle/>
          <a:p>
            <a:pPr algn="ctr">
              <a:lnSpc>
                <a:spcPts val="5439"/>
              </a:lnSpc>
            </a:pPr>
            <a:r>
              <a:rPr lang="en-US" sz="6799">
                <a:solidFill>
                  <a:srgbClr val="4D3527"/>
                </a:solidFill>
                <a:latin typeface="Bright Retro"/>
              </a:rPr>
              <a:t>Blog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1594679" y="3293453"/>
            <a:ext cx="15098643" cy="5869597"/>
          </a:xfrm>
          <a:custGeom>
            <a:avLst/>
            <a:gdLst/>
            <a:ahLst/>
            <a:cxnLst/>
            <a:rect r="r" b="b" t="t" l="l"/>
            <a:pathLst>
              <a:path h="5869597" w="15098643">
                <a:moveTo>
                  <a:pt x="0" y="0"/>
                </a:moveTo>
                <a:lnTo>
                  <a:pt x="15098642" y="0"/>
                </a:lnTo>
                <a:lnTo>
                  <a:pt x="15098642" y="5869597"/>
                </a:lnTo>
                <a:lnTo>
                  <a:pt x="0" y="58695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074740" y="5859822"/>
            <a:ext cx="3237162" cy="4942233"/>
          </a:xfrm>
          <a:custGeom>
            <a:avLst/>
            <a:gdLst/>
            <a:ahLst/>
            <a:cxnLst/>
            <a:rect r="r" b="b" t="t" l="l"/>
            <a:pathLst>
              <a:path h="4942233" w="3237162">
                <a:moveTo>
                  <a:pt x="0" y="0"/>
                </a:moveTo>
                <a:lnTo>
                  <a:pt x="3237162" y="0"/>
                </a:lnTo>
                <a:lnTo>
                  <a:pt x="3237162" y="4942232"/>
                </a:lnTo>
                <a:lnTo>
                  <a:pt x="0" y="4942232"/>
                </a:lnTo>
                <a:lnTo>
                  <a:pt x="0" y="0"/>
                </a:lnTo>
                <a:close/>
              </a:path>
            </a:pathLst>
          </a:custGeom>
          <a:blipFill>
            <a:blip r:embed="rId5"/>
            <a:stretch>
              <a:fillRect l="0" t="0" r="0" b="0"/>
            </a:stretch>
          </a:blipFill>
        </p:spPr>
      </p:sp>
      <p:sp>
        <p:nvSpPr>
          <p:cNvPr name="Freeform 5" id="5"/>
          <p:cNvSpPr/>
          <p:nvPr/>
        </p:nvSpPr>
        <p:spPr>
          <a:xfrm flipH="true" flipV="false" rot="0">
            <a:off x="0" y="118087"/>
            <a:ext cx="3483223" cy="2856243"/>
          </a:xfrm>
          <a:custGeom>
            <a:avLst/>
            <a:gdLst/>
            <a:ahLst/>
            <a:cxnLst/>
            <a:rect r="r" b="b" t="t" l="l"/>
            <a:pathLst>
              <a:path h="2856243" w="3483223">
                <a:moveTo>
                  <a:pt x="3483223" y="0"/>
                </a:moveTo>
                <a:lnTo>
                  <a:pt x="0" y="0"/>
                </a:lnTo>
                <a:lnTo>
                  <a:pt x="0" y="2856243"/>
                </a:lnTo>
                <a:lnTo>
                  <a:pt x="3483223" y="2856243"/>
                </a:lnTo>
                <a:lnTo>
                  <a:pt x="3483223"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5074740" y="-511191"/>
            <a:ext cx="3152966" cy="4114800"/>
          </a:xfrm>
          <a:custGeom>
            <a:avLst/>
            <a:gdLst/>
            <a:ahLst/>
            <a:cxnLst/>
            <a:rect r="r" b="b" t="t" l="l"/>
            <a:pathLst>
              <a:path h="4114800" w="3152966">
                <a:moveTo>
                  <a:pt x="0" y="0"/>
                </a:moveTo>
                <a:lnTo>
                  <a:pt x="3152966" y="0"/>
                </a:lnTo>
                <a:lnTo>
                  <a:pt x="3152966"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251732" y="1504950"/>
            <a:ext cx="13784535" cy="2146325"/>
          </a:xfrm>
          <a:prstGeom prst="rect">
            <a:avLst/>
          </a:prstGeom>
        </p:spPr>
        <p:txBody>
          <a:bodyPr anchor="t" rtlCol="false" tIns="0" lIns="0" bIns="0" rIns="0">
            <a:spAutoFit/>
          </a:bodyPr>
          <a:lstStyle/>
          <a:p>
            <a:pPr algn="ctr">
              <a:lnSpc>
                <a:spcPts val="8000"/>
              </a:lnSpc>
            </a:pPr>
            <a:r>
              <a:rPr lang="en-US" sz="10000">
                <a:solidFill>
                  <a:srgbClr val="4D3527"/>
                </a:solidFill>
                <a:latin typeface="Bright Retro"/>
              </a:rPr>
              <a:t>Why you should use our website?</a:t>
            </a:r>
          </a:p>
        </p:txBody>
      </p:sp>
      <p:sp>
        <p:nvSpPr>
          <p:cNvPr name="TextBox 8" id="8"/>
          <p:cNvSpPr txBox="true"/>
          <p:nvPr/>
        </p:nvSpPr>
        <p:spPr>
          <a:xfrm rot="0">
            <a:off x="2851681" y="4138972"/>
            <a:ext cx="11872169" cy="4178935"/>
          </a:xfrm>
          <a:prstGeom prst="rect">
            <a:avLst/>
          </a:prstGeom>
        </p:spPr>
        <p:txBody>
          <a:bodyPr anchor="t" rtlCol="false" tIns="0" lIns="0" bIns="0" rIns="0">
            <a:spAutoFit/>
          </a:bodyPr>
          <a:lstStyle/>
          <a:p>
            <a:pPr>
              <a:lnSpc>
                <a:spcPts val="4160"/>
              </a:lnSpc>
            </a:pPr>
            <a:r>
              <a:rPr lang="en-US" sz="3200">
                <a:solidFill>
                  <a:srgbClr val="4D3527"/>
                </a:solidFill>
                <a:latin typeface="Kulachat Slab"/>
              </a:rPr>
              <a:t>Yes, while renowned e-commerce platforms like Amazon offer pet-related products, they often lack comprehensive options for nutrition and healthcare supplies. Therefore, we are dedicated to bridging this gap by ensuring that our platform offers a wide array of nutritional and healthcare products specifically tailored to meet the needs of pets. Our commitment lies in providing customers with access to all essential items necessary for the well-being of their beloved pets.</a:t>
            </a:r>
          </a:p>
        </p:txBody>
      </p:sp>
      <p:sp>
        <p:nvSpPr>
          <p:cNvPr name="Freeform 9" id="9"/>
          <p:cNvSpPr/>
          <p:nvPr/>
        </p:nvSpPr>
        <p:spPr>
          <a:xfrm flipH="false" flipV="false" rot="0">
            <a:off x="-547783" y="7552097"/>
            <a:ext cx="3152966" cy="4114800"/>
          </a:xfrm>
          <a:custGeom>
            <a:avLst/>
            <a:gdLst/>
            <a:ahLst/>
            <a:cxnLst/>
            <a:rect r="r" b="b" t="t" l="l"/>
            <a:pathLst>
              <a:path h="4114800" w="3152966">
                <a:moveTo>
                  <a:pt x="0" y="0"/>
                </a:moveTo>
                <a:lnTo>
                  <a:pt x="3152966" y="0"/>
                </a:lnTo>
                <a:lnTo>
                  <a:pt x="3152966"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11444" r="0" b="-11444"/>
            </a:stretch>
          </a:blipFill>
        </p:spPr>
      </p:sp>
      <p:sp>
        <p:nvSpPr>
          <p:cNvPr name="Freeform 3" id="3"/>
          <p:cNvSpPr/>
          <p:nvPr/>
        </p:nvSpPr>
        <p:spPr>
          <a:xfrm flipH="false" flipV="false" rot="0">
            <a:off x="1757402" y="176013"/>
            <a:ext cx="14773196" cy="9934974"/>
          </a:xfrm>
          <a:custGeom>
            <a:avLst/>
            <a:gdLst/>
            <a:ahLst/>
            <a:cxnLst/>
            <a:rect r="r" b="b" t="t" l="l"/>
            <a:pathLst>
              <a:path h="9934974" w="14773196">
                <a:moveTo>
                  <a:pt x="0" y="0"/>
                </a:moveTo>
                <a:lnTo>
                  <a:pt x="14773196" y="0"/>
                </a:lnTo>
                <a:lnTo>
                  <a:pt x="14773196" y="9934974"/>
                </a:lnTo>
                <a:lnTo>
                  <a:pt x="0" y="99349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4152925" y="2556519"/>
            <a:ext cx="9220150" cy="1546918"/>
          </a:xfrm>
          <a:prstGeom prst="rect">
            <a:avLst/>
          </a:prstGeom>
        </p:spPr>
        <p:txBody>
          <a:bodyPr anchor="t" rtlCol="false" tIns="0" lIns="0" bIns="0" rIns="0">
            <a:spAutoFit/>
          </a:bodyPr>
          <a:lstStyle/>
          <a:p>
            <a:pPr algn="ctr">
              <a:lnSpc>
                <a:spcPts val="5760"/>
              </a:lnSpc>
            </a:pPr>
            <a:r>
              <a:rPr lang="en-US" sz="7201">
                <a:solidFill>
                  <a:srgbClr val="4D3527"/>
                </a:solidFill>
                <a:latin typeface="Bright Retro"/>
              </a:rPr>
              <a:t>How we’ll promote our website?</a:t>
            </a:r>
          </a:p>
        </p:txBody>
      </p:sp>
      <p:sp>
        <p:nvSpPr>
          <p:cNvPr name="TextBox 5" id="5"/>
          <p:cNvSpPr txBox="true"/>
          <p:nvPr/>
        </p:nvSpPr>
        <p:spPr>
          <a:xfrm rot="0">
            <a:off x="3343145" y="4189721"/>
            <a:ext cx="11350249" cy="4414520"/>
          </a:xfrm>
          <a:prstGeom prst="rect">
            <a:avLst/>
          </a:prstGeom>
        </p:spPr>
        <p:txBody>
          <a:bodyPr anchor="t" rtlCol="false" tIns="0" lIns="0" bIns="0" rIns="0">
            <a:spAutoFit/>
          </a:bodyPr>
          <a:lstStyle/>
          <a:p>
            <a:pPr algn="just">
              <a:lnSpc>
                <a:spcPts val="4419"/>
              </a:lnSpc>
            </a:pPr>
            <a:r>
              <a:rPr lang="en-US" sz="3399">
                <a:solidFill>
                  <a:srgbClr val="4D3527"/>
                </a:solidFill>
                <a:latin typeface="Kulachat Slab"/>
              </a:rPr>
              <a:t>In today's world, social media stands as the most influential platform. We will harness the power of content marketing, email marketing, and employ search engine optimization techniques to maximize our reach and impact. Additionally, we will encourage customers who have adopted through our website to promote our services by providing at least seven recommendations to others through social media or word-of-mouth publicity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true" rot="0">
            <a:off x="0" y="0"/>
            <a:ext cx="18288000" cy="10287000"/>
          </a:xfrm>
          <a:custGeom>
            <a:avLst/>
            <a:gdLst/>
            <a:ahLst/>
            <a:cxnLst/>
            <a:rect r="r" b="b" t="t" l="l"/>
            <a:pathLst>
              <a:path h="10287000" w="18288000">
                <a:moveTo>
                  <a:pt x="0" y="10287000"/>
                </a:moveTo>
                <a:lnTo>
                  <a:pt x="18288000" y="10287000"/>
                </a:lnTo>
                <a:lnTo>
                  <a:pt x="18288000" y="0"/>
                </a:lnTo>
                <a:lnTo>
                  <a:pt x="0" y="0"/>
                </a:lnTo>
                <a:lnTo>
                  <a:pt x="0" y="10287000"/>
                </a:lnTo>
                <a:close/>
              </a:path>
            </a:pathLst>
          </a:custGeom>
          <a:blipFill>
            <a:blip r:embed="rId2"/>
            <a:stretch>
              <a:fillRect l="0" t="-11444" r="0" b="-11444"/>
            </a:stretch>
          </a:blipFill>
        </p:spPr>
      </p:sp>
      <p:sp>
        <p:nvSpPr>
          <p:cNvPr name="Freeform 3" id="3"/>
          <p:cNvSpPr/>
          <p:nvPr/>
        </p:nvSpPr>
        <p:spPr>
          <a:xfrm flipH="false" flipV="false" rot="0">
            <a:off x="-509326" y="3492854"/>
            <a:ext cx="19306652" cy="5721790"/>
          </a:xfrm>
          <a:custGeom>
            <a:avLst/>
            <a:gdLst/>
            <a:ahLst/>
            <a:cxnLst/>
            <a:rect r="r" b="b" t="t" l="l"/>
            <a:pathLst>
              <a:path h="5721790" w="19306652">
                <a:moveTo>
                  <a:pt x="0" y="0"/>
                </a:moveTo>
                <a:lnTo>
                  <a:pt x="19306652" y="0"/>
                </a:lnTo>
                <a:lnTo>
                  <a:pt x="19306652" y="5721789"/>
                </a:lnTo>
                <a:lnTo>
                  <a:pt x="0" y="57217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71745" y="-985043"/>
            <a:ext cx="5362891" cy="4114800"/>
          </a:xfrm>
          <a:custGeom>
            <a:avLst/>
            <a:gdLst/>
            <a:ahLst/>
            <a:cxnLst/>
            <a:rect r="r" b="b" t="t" l="l"/>
            <a:pathLst>
              <a:path h="4114800" w="5362891">
                <a:moveTo>
                  <a:pt x="0" y="0"/>
                </a:moveTo>
                <a:lnTo>
                  <a:pt x="5362890" y="0"/>
                </a:lnTo>
                <a:lnTo>
                  <a:pt x="536289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3093616" y="4153474"/>
            <a:ext cx="12809429" cy="5476875"/>
          </a:xfrm>
          <a:prstGeom prst="rect">
            <a:avLst/>
          </a:prstGeom>
        </p:spPr>
        <p:txBody>
          <a:bodyPr anchor="t" rtlCol="false" tIns="0" lIns="0" bIns="0" rIns="0">
            <a:spAutoFit/>
          </a:bodyPr>
          <a:lstStyle/>
          <a:p>
            <a:pPr>
              <a:lnSpc>
                <a:spcPts val="3250"/>
              </a:lnSpc>
            </a:pPr>
            <a:r>
              <a:rPr lang="en-US" sz="2500">
                <a:solidFill>
                  <a:srgbClr val="4D3527"/>
                </a:solidFill>
                <a:latin typeface="Kulachat Slab Semi-Bold"/>
              </a:rPr>
              <a:t>Save Lives</a:t>
            </a:r>
            <a:r>
              <a:rPr lang="en-US" sz="2500">
                <a:solidFill>
                  <a:srgbClr val="4D3527"/>
                </a:solidFill>
                <a:latin typeface="Kulachat Slab"/>
              </a:rPr>
              <a:t>: By adopting from shelters, users directly contribute to reducing the homeless pet population and saving animals' lives.</a:t>
            </a:r>
          </a:p>
          <a:p>
            <a:pPr>
              <a:lnSpc>
                <a:spcPts val="3250"/>
              </a:lnSpc>
            </a:pPr>
            <a:r>
              <a:rPr lang="en-US" sz="2500">
                <a:solidFill>
                  <a:srgbClr val="4D3527"/>
                </a:solidFill>
                <a:latin typeface="Kulachat Slab Bold"/>
              </a:rPr>
              <a:t>Companion Matching</a:t>
            </a:r>
            <a:r>
              <a:rPr lang="en-US" sz="2500">
                <a:solidFill>
                  <a:srgbClr val="4D3527"/>
                </a:solidFill>
                <a:latin typeface="Kulachat Slab"/>
              </a:rPr>
              <a:t>: Provide a platform for users to find the perfect companion by matching their preferences, lifestyle, and needs with suitable shelter animals.</a:t>
            </a:r>
          </a:p>
          <a:p>
            <a:pPr>
              <a:lnSpc>
                <a:spcPts val="3250"/>
              </a:lnSpc>
            </a:pPr>
            <a:r>
              <a:rPr lang="en-US" sz="2500">
                <a:solidFill>
                  <a:srgbClr val="4D3527"/>
                </a:solidFill>
                <a:latin typeface="Kulachat Slab Bold"/>
              </a:rPr>
              <a:t>Support Animal Welfare</a:t>
            </a:r>
            <a:r>
              <a:rPr lang="en-US" sz="2500">
                <a:solidFill>
                  <a:srgbClr val="4D3527"/>
                </a:solidFill>
                <a:latin typeface="Kulachat Slab"/>
              </a:rPr>
              <a:t>: Users support animal welfare organizations and shelters by adopting, helping them continue their crucial work in rescuing and caring for animals in need.</a:t>
            </a:r>
          </a:p>
          <a:p>
            <a:pPr>
              <a:lnSpc>
                <a:spcPts val="3250"/>
              </a:lnSpc>
            </a:pPr>
            <a:r>
              <a:rPr lang="en-US" sz="2500">
                <a:solidFill>
                  <a:srgbClr val="4D3527"/>
                </a:solidFill>
                <a:latin typeface="Kulachat Slab Bold"/>
              </a:rPr>
              <a:t>Affordable Adoption Fees</a:t>
            </a:r>
            <a:r>
              <a:rPr lang="en-US" sz="2500">
                <a:solidFill>
                  <a:srgbClr val="4D3527"/>
                </a:solidFill>
                <a:latin typeface="Kulachat Slab"/>
              </a:rPr>
              <a:t>: Offer affordable adoption fees compared to purchasing pets from breeders, making it accessible for more people to adopt and provide loving homes for shelter animals.</a:t>
            </a:r>
          </a:p>
          <a:p>
            <a:pPr>
              <a:lnSpc>
                <a:spcPts val="3250"/>
              </a:lnSpc>
            </a:pPr>
          </a:p>
          <a:p>
            <a:pPr>
              <a:lnSpc>
                <a:spcPts val="3250"/>
              </a:lnSpc>
            </a:pPr>
          </a:p>
          <a:p>
            <a:pPr>
              <a:lnSpc>
                <a:spcPts val="4550"/>
              </a:lnSpc>
            </a:pPr>
          </a:p>
        </p:txBody>
      </p:sp>
      <p:sp>
        <p:nvSpPr>
          <p:cNvPr name="TextBox 6" id="6"/>
          <p:cNvSpPr txBox="true"/>
          <p:nvPr/>
        </p:nvSpPr>
        <p:spPr>
          <a:xfrm rot="0">
            <a:off x="3928132" y="1672432"/>
            <a:ext cx="10431735" cy="1744332"/>
          </a:xfrm>
          <a:prstGeom prst="rect">
            <a:avLst/>
          </a:prstGeom>
        </p:spPr>
        <p:txBody>
          <a:bodyPr anchor="t" rtlCol="false" tIns="0" lIns="0" bIns="0" rIns="0">
            <a:spAutoFit/>
          </a:bodyPr>
          <a:lstStyle/>
          <a:p>
            <a:pPr algn="ctr">
              <a:lnSpc>
                <a:spcPts val="12319"/>
              </a:lnSpc>
            </a:pPr>
            <a:r>
              <a:rPr lang="en-US" sz="15399">
                <a:solidFill>
                  <a:srgbClr val="4D3527"/>
                </a:solidFill>
                <a:latin typeface="Bright Retro"/>
              </a:rPr>
              <a:t>Benefits</a:t>
            </a:r>
          </a:p>
        </p:txBody>
      </p:sp>
      <p:sp>
        <p:nvSpPr>
          <p:cNvPr name="Freeform 7" id="7"/>
          <p:cNvSpPr/>
          <p:nvPr/>
        </p:nvSpPr>
        <p:spPr>
          <a:xfrm flipH="false" flipV="false" rot="0">
            <a:off x="14238074" y="-1028700"/>
            <a:ext cx="5362891" cy="4114800"/>
          </a:xfrm>
          <a:custGeom>
            <a:avLst/>
            <a:gdLst/>
            <a:ahLst/>
            <a:cxnLst/>
            <a:rect r="r" b="b" t="t" l="l"/>
            <a:pathLst>
              <a:path h="4114800" w="5362891">
                <a:moveTo>
                  <a:pt x="0" y="0"/>
                </a:moveTo>
                <a:lnTo>
                  <a:pt x="5362891" y="0"/>
                </a:lnTo>
                <a:lnTo>
                  <a:pt x="5362891"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11444" r="0" b="-11444"/>
            </a:stretch>
          </a:blipFill>
        </p:spPr>
      </p:sp>
      <p:sp>
        <p:nvSpPr>
          <p:cNvPr name="Freeform 3" id="3"/>
          <p:cNvSpPr/>
          <p:nvPr/>
        </p:nvSpPr>
        <p:spPr>
          <a:xfrm flipH="false" flipV="false" rot="0">
            <a:off x="-4302141" y="4363125"/>
            <a:ext cx="11939851" cy="4641617"/>
          </a:xfrm>
          <a:custGeom>
            <a:avLst/>
            <a:gdLst/>
            <a:ahLst/>
            <a:cxnLst/>
            <a:rect r="r" b="b" t="t" l="l"/>
            <a:pathLst>
              <a:path h="4641617" w="11939851">
                <a:moveTo>
                  <a:pt x="0" y="0"/>
                </a:moveTo>
                <a:lnTo>
                  <a:pt x="11939852" y="0"/>
                </a:lnTo>
                <a:lnTo>
                  <a:pt x="11939852" y="4641617"/>
                </a:lnTo>
                <a:lnTo>
                  <a:pt x="0" y="46416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586183" y="1028700"/>
            <a:ext cx="10701817" cy="6476972"/>
          </a:xfrm>
          <a:custGeom>
            <a:avLst/>
            <a:gdLst/>
            <a:ahLst/>
            <a:cxnLst/>
            <a:rect r="r" b="b" t="t" l="l"/>
            <a:pathLst>
              <a:path h="6476972" w="10701817">
                <a:moveTo>
                  <a:pt x="0" y="0"/>
                </a:moveTo>
                <a:lnTo>
                  <a:pt x="10701817" y="0"/>
                </a:lnTo>
                <a:lnTo>
                  <a:pt x="10701817" y="6476972"/>
                </a:lnTo>
                <a:lnTo>
                  <a:pt x="0" y="6476972"/>
                </a:lnTo>
                <a:lnTo>
                  <a:pt x="0" y="0"/>
                </a:lnTo>
                <a:close/>
              </a:path>
            </a:pathLst>
          </a:custGeom>
          <a:blipFill>
            <a:blip r:embed="rId5"/>
            <a:stretch>
              <a:fillRect l="-1281" t="0" r="-15807" b="-8823"/>
            </a:stretch>
          </a:blipFill>
        </p:spPr>
      </p:sp>
      <p:sp>
        <p:nvSpPr>
          <p:cNvPr name="TextBox 5" id="5"/>
          <p:cNvSpPr txBox="true"/>
          <p:nvPr/>
        </p:nvSpPr>
        <p:spPr>
          <a:xfrm rot="0">
            <a:off x="1028700" y="1610400"/>
            <a:ext cx="5616149" cy="1658040"/>
          </a:xfrm>
          <a:prstGeom prst="rect">
            <a:avLst/>
          </a:prstGeom>
        </p:spPr>
        <p:txBody>
          <a:bodyPr anchor="t" rtlCol="false" tIns="0" lIns="0" bIns="0" rIns="0">
            <a:spAutoFit/>
          </a:bodyPr>
          <a:lstStyle/>
          <a:p>
            <a:pPr>
              <a:lnSpc>
                <a:spcPts val="6160"/>
              </a:lnSpc>
            </a:pPr>
            <a:r>
              <a:rPr lang="en-US" sz="7701">
                <a:solidFill>
                  <a:srgbClr val="4D3527"/>
                </a:solidFill>
                <a:latin typeface="Bright Retro"/>
              </a:rPr>
              <a:t>Pictorial Representation</a:t>
            </a:r>
          </a:p>
        </p:txBody>
      </p:sp>
      <p:sp>
        <p:nvSpPr>
          <p:cNvPr name="TextBox 6" id="6"/>
          <p:cNvSpPr txBox="true"/>
          <p:nvPr/>
        </p:nvSpPr>
        <p:spPr>
          <a:xfrm rot="0">
            <a:off x="1028700" y="4882708"/>
            <a:ext cx="5616149" cy="3843655"/>
          </a:xfrm>
          <a:prstGeom prst="rect">
            <a:avLst/>
          </a:prstGeom>
        </p:spPr>
        <p:txBody>
          <a:bodyPr anchor="t" rtlCol="false" tIns="0" lIns="0" bIns="0" rIns="0">
            <a:spAutoFit/>
          </a:bodyPr>
          <a:lstStyle/>
          <a:p>
            <a:pPr>
              <a:lnSpc>
                <a:spcPts val="3380"/>
              </a:lnSpc>
            </a:pPr>
            <a:r>
              <a:rPr lang="en-US" sz="2600">
                <a:solidFill>
                  <a:srgbClr val="4D3527"/>
                </a:solidFill>
                <a:latin typeface="Kulachat Slab"/>
              </a:rPr>
              <a:t>Our project consist of 4 Sections:- </a:t>
            </a:r>
          </a:p>
          <a:p>
            <a:pPr marL="561345" indent="-280673" lvl="1">
              <a:lnSpc>
                <a:spcPts val="3380"/>
              </a:lnSpc>
              <a:buFont typeface="Arial"/>
              <a:buChar char="•"/>
            </a:pPr>
            <a:r>
              <a:rPr lang="en-US" sz="2600">
                <a:solidFill>
                  <a:srgbClr val="4D3527"/>
                </a:solidFill>
                <a:latin typeface="Kulachat Slab"/>
              </a:rPr>
              <a:t>   Adopt</a:t>
            </a:r>
          </a:p>
          <a:p>
            <a:pPr marL="561345" indent="-280673" lvl="1">
              <a:lnSpc>
                <a:spcPts val="3380"/>
              </a:lnSpc>
              <a:buFont typeface="Arial"/>
              <a:buChar char="•"/>
            </a:pPr>
            <a:r>
              <a:rPr lang="en-US" sz="2600">
                <a:solidFill>
                  <a:srgbClr val="4D3527"/>
                </a:solidFill>
                <a:latin typeface="Kulachat Slab"/>
              </a:rPr>
              <a:t>   Shop</a:t>
            </a:r>
          </a:p>
          <a:p>
            <a:pPr marL="561345" indent="-280673" lvl="1">
              <a:lnSpc>
                <a:spcPts val="3380"/>
              </a:lnSpc>
              <a:buFont typeface="Arial"/>
              <a:buChar char="•"/>
            </a:pPr>
            <a:r>
              <a:rPr lang="en-US" sz="2600">
                <a:solidFill>
                  <a:srgbClr val="4D3527"/>
                </a:solidFill>
                <a:latin typeface="Kulachat Slab"/>
              </a:rPr>
              <a:t>   Donate</a:t>
            </a:r>
          </a:p>
          <a:p>
            <a:pPr marL="561345" indent="-280673" lvl="1">
              <a:lnSpc>
                <a:spcPts val="3380"/>
              </a:lnSpc>
              <a:buFont typeface="Arial"/>
              <a:buChar char="•"/>
            </a:pPr>
            <a:r>
              <a:rPr lang="en-US" sz="2600">
                <a:solidFill>
                  <a:srgbClr val="4D3527"/>
                </a:solidFill>
                <a:latin typeface="Kulachat Slab"/>
              </a:rPr>
              <a:t>   Blog</a:t>
            </a:r>
          </a:p>
          <a:p>
            <a:pPr>
              <a:lnSpc>
                <a:spcPts val="3380"/>
              </a:lnSpc>
            </a:pPr>
          </a:p>
          <a:p>
            <a:pPr>
              <a:lnSpc>
                <a:spcPts val="3380"/>
              </a:lnSpc>
            </a:pPr>
          </a:p>
          <a:p>
            <a:pPr>
              <a:lnSpc>
                <a:spcPts val="3380"/>
              </a:lnSpc>
            </a:pPr>
          </a:p>
          <a:p>
            <a:pPr>
              <a:lnSpc>
                <a:spcPts val="338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DAF-QIFMXdY</dc:identifier>
  <dcterms:modified xsi:type="dcterms:W3CDTF">2011-08-01T06:04:30Z</dcterms:modified>
  <cp:revision>1</cp:revision>
  <dc:title>Beige Brown Vintage Group Project Presentation</dc:title>
</cp:coreProperties>
</file>

<file path=docProps/thumbnail.jpeg>
</file>